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92" r:id="rId11"/>
    <p:sldId id="293" r:id="rId12"/>
    <p:sldId id="267" r:id="rId13"/>
    <p:sldId id="286" r:id="rId14"/>
    <p:sldId id="284" r:id="rId15"/>
    <p:sldId id="287" r:id="rId16"/>
    <p:sldId id="294" r:id="rId17"/>
    <p:sldId id="295" r:id="rId18"/>
    <p:sldId id="290" r:id="rId19"/>
    <p:sldId id="280" r:id="rId20"/>
    <p:sldId id="282" r:id="rId21"/>
  </p:sldIdLst>
  <p:sldSz cx="9144000" cy="5143500" type="screen16x9"/>
  <p:notesSz cx="6858000" cy="9144000"/>
  <p:embeddedFontLs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2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30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1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3d80a1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3d80a1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044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3d80a1e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3d80a1e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c3d80a1e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c3d80a1e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58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3d80a1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c3d80a1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c3d80a1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c3d80a1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3d80a1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3d80a1e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c3d80a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c3d80a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467225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Clustering Music from Spotify</a:t>
            </a:r>
            <a:endParaRPr sz="6000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37316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Christopher Clegg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ece.clegg@gmail.com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 rot="10800000" flipH="1">
            <a:off x="596075" y="3176025"/>
            <a:ext cx="8066400" cy="6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methods</a:t>
            </a:r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method I chose, and why I chose them.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2"/>
          </p:nvPr>
        </p:nvSpPr>
        <p:spPr>
          <a:xfrm>
            <a:off x="5041500" y="86683"/>
            <a:ext cx="3837000" cy="4309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Dimensionality Reduction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PCA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UMAP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Number of Principle Components/clusters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Elbow Method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Observe Cluster Characteristics</a:t>
            </a:r>
          </a:p>
          <a:p>
            <a:pPr lvl="1" indent="-342900">
              <a:buSzPts val="1800"/>
              <a:buChar char="●"/>
            </a:pPr>
            <a:r>
              <a:rPr lang="en-US" dirty="0" err="1"/>
              <a:t>Cluster_centers</a:t>
            </a:r>
            <a:r>
              <a:rPr lang="en-US" dirty="0"/>
              <a:t>/means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Gradient </a:t>
            </a:r>
            <a:r>
              <a:rPr lang="en-US" dirty="0" err="1"/>
              <a:t>talbe</a:t>
            </a:r>
            <a:endParaRPr lang="en-US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05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265500" y="1239253"/>
            <a:ext cx="4045200" cy="824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Dimensional Reduction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4DAF8-B7A4-4831-AF29-FA6FCC34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89" y="144678"/>
            <a:ext cx="3143250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FCF8F-28E5-4610-A15E-9FF7BA7BD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64" y="2322596"/>
            <a:ext cx="3152775" cy="2038350"/>
          </a:xfrm>
          <a:prstGeom prst="rect">
            <a:avLst/>
          </a:prstGeom>
        </p:spPr>
      </p:pic>
      <p:sp>
        <p:nvSpPr>
          <p:cNvPr id="16" name="Google Shape;188;p36">
            <a:extLst>
              <a:ext uri="{FF2B5EF4-FFF2-40B4-BE49-F238E27FC236}">
                <a16:creationId xmlns:a16="http://schemas.microsoft.com/office/drawing/2014/main" id="{14878F1C-59C2-4BE8-BD1A-B20A04AA3AFD}"/>
              </a:ext>
            </a:extLst>
          </p:cNvPr>
          <p:cNvSpPr txBox="1"/>
          <p:nvPr/>
        </p:nvSpPr>
        <p:spPr>
          <a:xfrm>
            <a:off x="4572000" y="4448116"/>
            <a:ext cx="4319700" cy="69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1.  Explained Variance Ratio per cluster (top). Cumulative Explian Variance Ratio per additional cluster (bottom).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20D93-C96A-467D-9CCA-CEFAF2CF3971}"/>
              </a:ext>
            </a:extLst>
          </p:cNvPr>
          <p:cNvSpPr txBox="1"/>
          <p:nvPr/>
        </p:nvSpPr>
        <p:spPr>
          <a:xfrm>
            <a:off x="397042" y="2418347"/>
            <a:ext cx="404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Method to determine the number of components to use in dimension reduction with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Not a very sharp elbow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Needed at least 6 components to top 80% of variance explained</a:t>
            </a:r>
          </a:p>
        </p:txBody>
      </p:sp>
    </p:spTree>
    <p:extLst>
      <p:ext uri="{BB962C8B-B14F-4D97-AF65-F5344CB8AC3E}">
        <p14:creationId xmlns:p14="http://schemas.microsoft.com/office/powerpoint/2010/main" val="43932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-85092" y="-290739"/>
            <a:ext cx="4775732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 Clustering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276619" y="751040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0.2481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0.2170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0.1901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33299" y="4593334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2.  k-means cluster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D7B06-F541-4A3A-9ECC-2649C2BAC57D}"/>
              </a:ext>
            </a:extLst>
          </p:cNvPr>
          <p:cNvSpPr txBox="1"/>
          <p:nvPr/>
        </p:nvSpPr>
        <p:spPr>
          <a:xfrm>
            <a:off x="4833299" y="91362"/>
            <a:ext cx="4045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loudness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</a:t>
            </a:r>
            <a:r>
              <a:rPr lang="en-US" sz="1200" dirty="0" err="1">
                <a:solidFill>
                  <a:schemeClr val="bg1"/>
                </a:solidFill>
              </a:rPr>
              <a:t>speechiness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Show Tunes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and liveness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loudness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popularity and acoustics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Rap/Hip-Hop/Pop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duration,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</a:t>
            </a:r>
            <a:r>
              <a:rPr lang="en-US" sz="1200" b="1" dirty="0">
                <a:solidFill>
                  <a:schemeClr val="bg1"/>
                </a:solidFill>
              </a:rPr>
              <a:t> Classical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67ECBB-DA10-4C45-AAE8-583FE0C96B66}"/>
              </a:ext>
            </a:extLst>
          </p:cNvPr>
          <p:cNvSpPr/>
          <p:nvPr/>
        </p:nvSpPr>
        <p:spPr>
          <a:xfrm>
            <a:off x="4231758" y="404037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B6520F6-1E96-4CF9-B681-4DDE7091140F}"/>
              </a:ext>
            </a:extLst>
          </p:cNvPr>
          <p:cNvSpPr/>
          <p:nvPr/>
        </p:nvSpPr>
        <p:spPr>
          <a:xfrm>
            <a:off x="4231758" y="116345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51B3DB-97FC-4864-A7D0-ACCB10471D0A}"/>
              </a:ext>
            </a:extLst>
          </p:cNvPr>
          <p:cNvSpPr/>
          <p:nvPr/>
        </p:nvSpPr>
        <p:spPr>
          <a:xfrm>
            <a:off x="4209521" y="1886725"/>
            <a:ext cx="601540" cy="29525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129EC7-3B61-45C5-A5B4-A7C6F74BC942}"/>
              </a:ext>
            </a:extLst>
          </p:cNvPr>
          <p:cNvSpPr/>
          <p:nvPr/>
        </p:nvSpPr>
        <p:spPr>
          <a:xfrm>
            <a:off x="4271230" y="2616276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3FA4B1E-772B-4119-AD7F-E737416522CB}"/>
              </a:ext>
            </a:extLst>
          </p:cNvPr>
          <p:cNvSpPr/>
          <p:nvPr/>
        </p:nvSpPr>
        <p:spPr>
          <a:xfrm rot="4901460">
            <a:off x="102102" y="2723761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6CAFC4C-7580-4C19-8388-EDA11C83F51C}"/>
              </a:ext>
            </a:extLst>
          </p:cNvPr>
          <p:cNvSpPr/>
          <p:nvPr/>
        </p:nvSpPr>
        <p:spPr>
          <a:xfrm rot="18773583">
            <a:off x="-4078" y="4687366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E9EFC-C9FA-4556-A723-A6B71AFC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6" y="3190338"/>
            <a:ext cx="8820122" cy="134496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2EC2603-3459-4D4F-B379-41AE873DBE69}"/>
              </a:ext>
            </a:extLst>
          </p:cNvPr>
          <p:cNvSpPr/>
          <p:nvPr/>
        </p:nvSpPr>
        <p:spPr>
          <a:xfrm rot="2640486">
            <a:off x="102102" y="3430861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07EE50-39D6-4A50-9D0C-B158DF5A775B}"/>
              </a:ext>
            </a:extLst>
          </p:cNvPr>
          <p:cNvSpPr/>
          <p:nvPr/>
        </p:nvSpPr>
        <p:spPr>
          <a:xfrm rot="18675506">
            <a:off x="8553" y="4159386"/>
            <a:ext cx="601540" cy="29525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105F1-5A78-43F8-89B4-5D79D8FA9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572DA-4EC1-459F-BF78-CCF15ABDBD9E}"/>
              </a:ext>
            </a:extLst>
          </p:cNvPr>
          <p:cNvSpPr txBox="1"/>
          <p:nvPr/>
        </p:nvSpPr>
        <p:spPr>
          <a:xfrm>
            <a:off x="329563" y="571722"/>
            <a:ext cx="30196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zero: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danceability, energy and popularity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acoustic and instrumental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Rap/pop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one: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two: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popularity and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Tunes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three: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 and instrumentals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Classical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8914AE-9D32-4830-B298-469CA3A0BC1B}"/>
              </a:ext>
            </a:extLst>
          </p:cNvPr>
          <p:cNvSpPr/>
          <p:nvPr/>
        </p:nvSpPr>
        <p:spPr>
          <a:xfrm>
            <a:off x="255181" y="2571750"/>
            <a:ext cx="542260" cy="23391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EBEE06-FD6A-4C25-ADFB-6CDEE3BD0896}"/>
              </a:ext>
            </a:extLst>
          </p:cNvPr>
          <p:cNvSpPr/>
          <p:nvPr/>
        </p:nvSpPr>
        <p:spPr>
          <a:xfrm>
            <a:off x="255181" y="1664427"/>
            <a:ext cx="542260" cy="2339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D008CE-27B1-4AA4-9697-C318208500F7}"/>
              </a:ext>
            </a:extLst>
          </p:cNvPr>
          <p:cNvSpPr/>
          <p:nvPr/>
        </p:nvSpPr>
        <p:spPr>
          <a:xfrm>
            <a:off x="255181" y="571722"/>
            <a:ext cx="542260" cy="23391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B7D922-A550-486D-8489-2FD98854C5B6}"/>
              </a:ext>
            </a:extLst>
          </p:cNvPr>
          <p:cNvSpPr/>
          <p:nvPr/>
        </p:nvSpPr>
        <p:spPr>
          <a:xfrm>
            <a:off x="356412" y="3479073"/>
            <a:ext cx="542260" cy="23391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69263-4B87-403B-8E51-C9108ECF5165}"/>
              </a:ext>
            </a:extLst>
          </p:cNvPr>
          <p:cNvSpPr txBox="1"/>
          <p:nvPr/>
        </p:nvSpPr>
        <p:spPr>
          <a:xfrm>
            <a:off x="43338" y="4780865"/>
            <a:ext cx="3231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3</a:t>
            </a:r>
            <a:r>
              <a:rPr lang="en-US" sz="1200" dirty="0"/>
              <a:t>: Pair plot with K-Means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4C514-9B4F-4ACB-8652-907C79E5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93" y="-14206"/>
            <a:ext cx="5203922" cy="5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0" y="-201989"/>
            <a:ext cx="45720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Guassian Mixture Clustering</a:t>
            </a:r>
            <a:endParaRPr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320811" y="633457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metrics: Euclidean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0.1664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0.1440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0.0620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24300" y="4644917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4.  GMM </a:t>
            </a:r>
            <a:r>
              <a:rPr lang="en" sz="13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F62E9-4FB7-4B25-8F62-8FA66652360D}"/>
              </a:ext>
            </a:extLst>
          </p:cNvPr>
          <p:cNvSpPr txBox="1"/>
          <p:nvPr/>
        </p:nvSpPr>
        <p:spPr>
          <a:xfrm>
            <a:off x="4698150" y="127618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 slightly lower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Show Tunes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 and energy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 Music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energy,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Rap/Pop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energy and danceability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Classical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2B6C51B-AF3F-47E3-97EC-856E4809F03C}"/>
              </a:ext>
            </a:extLst>
          </p:cNvPr>
          <p:cNvSpPr/>
          <p:nvPr/>
        </p:nvSpPr>
        <p:spPr>
          <a:xfrm>
            <a:off x="4073336" y="390046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9083E9-6B74-4B3C-BCF8-19E3894AF2DC}"/>
              </a:ext>
            </a:extLst>
          </p:cNvPr>
          <p:cNvSpPr/>
          <p:nvPr/>
        </p:nvSpPr>
        <p:spPr>
          <a:xfrm>
            <a:off x="4054504" y="115998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FC6FA5-063D-4310-A145-4C76B9E51C16}"/>
              </a:ext>
            </a:extLst>
          </p:cNvPr>
          <p:cNvSpPr/>
          <p:nvPr/>
        </p:nvSpPr>
        <p:spPr>
          <a:xfrm>
            <a:off x="4026460" y="1880367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509A0ED-967F-4DC8-AB3F-B7EA855E44BE}"/>
              </a:ext>
            </a:extLst>
          </p:cNvPr>
          <p:cNvSpPr/>
          <p:nvPr/>
        </p:nvSpPr>
        <p:spPr>
          <a:xfrm>
            <a:off x="4046753" y="250267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051E3B-3586-4030-8F09-C5489BCF5A63}"/>
              </a:ext>
            </a:extLst>
          </p:cNvPr>
          <p:cNvSpPr/>
          <p:nvPr/>
        </p:nvSpPr>
        <p:spPr>
          <a:xfrm rot="3715152">
            <a:off x="84872" y="2844832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CE335-43E8-41F3-8C1B-EBA2C2C9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0" y="3310062"/>
            <a:ext cx="8728518" cy="137432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D57520-78EF-4684-8C66-DCBE77BDB1F8}"/>
              </a:ext>
            </a:extLst>
          </p:cNvPr>
          <p:cNvSpPr/>
          <p:nvPr/>
        </p:nvSpPr>
        <p:spPr>
          <a:xfrm rot="3259499">
            <a:off x="160254" y="3557787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6C3C00-2A59-47A0-9F92-A78FEB08D3BA}"/>
              </a:ext>
            </a:extLst>
          </p:cNvPr>
          <p:cNvSpPr/>
          <p:nvPr/>
        </p:nvSpPr>
        <p:spPr>
          <a:xfrm rot="19034999">
            <a:off x="20302" y="4314125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D2F4C-7706-47D2-A661-43F58F5393B5}"/>
              </a:ext>
            </a:extLst>
          </p:cNvPr>
          <p:cNvSpPr/>
          <p:nvPr/>
        </p:nvSpPr>
        <p:spPr>
          <a:xfrm rot="17961268">
            <a:off x="267985" y="468420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3B11B-2AD6-46E1-80D3-9C2B4EB82D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D8AED-888D-46F7-B4EC-42A82E59A6B3}"/>
              </a:ext>
            </a:extLst>
          </p:cNvPr>
          <p:cNvSpPr txBox="1"/>
          <p:nvPr/>
        </p:nvSpPr>
        <p:spPr>
          <a:xfrm>
            <a:off x="310755" y="362735"/>
            <a:ext cx="30196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zero: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danceability, energy and popularity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acoustic and instrumental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Rap/pop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one: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two: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popularity and acoustics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Tunes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 three: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High acoustics and instrumentals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danceability and energy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Possibly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Classical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B18D29-D083-4482-A71F-0790A8FEAA1D}"/>
              </a:ext>
            </a:extLst>
          </p:cNvPr>
          <p:cNvSpPr/>
          <p:nvPr/>
        </p:nvSpPr>
        <p:spPr>
          <a:xfrm>
            <a:off x="310755" y="305522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74C3867-3F58-48E0-AEB1-45FC271A90B8}"/>
              </a:ext>
            </a:extLst>
          </p:cNvPr>
          <p:cNvSpPr/>
          <p:nvPr/>
        </p:nvSpPr>
        <p:spPr>
          <a:xfrm>
            <a:off x="310755" y="1412022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394F8E-4A51-4AFE-939A-CE7E1A8CD024}"/>
              </a:ext>
            </a:extLst>
          </p:cNvPr>
          <p:cNvSpPr/>
          <p:nvPr/>
        </p:nvSpPr>
        <p:spPr>
          <a:xfrm>
            <a:off x="310755" y="3220264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27789D-8DE1-4649-BA89-3C8C1ED6EBCD}"/>
              </a:ext>
            </a:extLst>
          </p:cNvPr>
          <p:cNvSpPr/>
          <p:nvPr/>
        </p:nvSpPr>
        <p:spPr>
          <a:xfrm>
            <a:off x="310755" y="2292142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4DE85-DCA9-42A6-B2E7-9D1CE8026345}"/>
              </a:ext>
            </a:extLst>
          </p:cNvPr>
          <p:cNvSpPr txBox="1"/>
          <p:nvPr/>
        </p:nvSpPr>
        <p:spPr>
          <a:xfrm>
            <a:off x="122842" y="4779818"/>
            <a:ext cx="362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5</a:t>
            </a:r>
            <a:r>
              <a:rPr lang="en-US" sz="1200" dirty="0"/>
              <a:t>: pair plot with GMM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46A49-81A1-4C7F-A4C9-D4B58243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02" y="49873"/>
            <a:ext cx="5220046" cy="49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-126149" y="-373456"/>
            <a:ext cx="45720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PCA Reduced,</a:t>
            </a:r>
            <a:br>
              <a:rPr lang="en" sz="3200" b="1" dirty="0"/>
            </a:br>
            <a:r>
              <a:rPr lang="en" sz="3200" b="1" dirty="0"/>
              <a:t>K-Means Clustered</a:t>
            </a:r>
            <a:endParaRPr sz="3200" b="1"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320811" y="633457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metrics: Euclidean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0.3673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0.2973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0.2519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24300" y="4644917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6.  PCA – K-means </a:t>
            </a:r>
            <a:r>
              <a:rPr lang="en" sz="13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F62E9-4FB7-4B25-8F62-8FA66652360D}"/>
              </a:ext>
            </a:extLst>
          </p:cNvPr>
          <p:cNvSpPr txBox="1"/>
          <p:nvPr/>
        </p:nvSpPr>
        <p:spPr>
          <a:xfrm>
            <a:off x="4698150" y="127618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danceability and liveness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 slightly lower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energy, loudness, tempo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</a:t>
            </a:r>
            <a:r>
              <a:rPr lang="en-US" sz="1200" dirty="0" err="1">
                <a:solidFill>
                  <a:schemeClr val="bg1"/>
                </a:solidFill>
              </a:rPr>
              <a:t>speechiness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instrumentalness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Pop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danceability, energy,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duration,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Classical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energy, danceability, and </a:t>
            </a:r>
            <a:r>
              <a:rPr lang="en-US" sz="1200" dirty="0" err="1">
                <a:solidFill>
                  <a:schemeClr val="bg1"/>
                </a:solidFill>
              </a:rPr>
              <a:t>speechiness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Rap/Hip-Hop/Pop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2B6C51B-AF3F-47E3-97EC-856E4809F03C}"/>
              </a:ext>
            </a:extLst>
          </p:cNvPr>
          <p:cNvSpPr/>
          <p:nvPr/>
        </p:nvSpPr>
        <p:spPr>
          <a:xfrm>
            <a:off x="4073336" y="390046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9083E9-6B74-4B3C-BCF8-19E3894AF2DC}"/>
              </a:ext>
            </a:extLst>
          </p:cNvPr>
          <p:cNvSpPr/>
          <p:nvPr/>
        </p:nvSpPr>
        <p:spPr>
          <a:xfrm>
            <a:off x="4054504" y="115998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FC6FA5-063D-4310-A145-4C76B9E51C16}"/>
              </a:ext>
            </a:extLst>
          </p:cNvPr>
          <p:cNvSpPr/>
          <p:nvPr/>
        </p:nvSpPr>
        <p:spPr>
          <a:xfrm>
            <a:off x="4026460" y="1880367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509A0ED-967F-4DC8-AB3F-B7EA855E44BE}"/>
              </a:ext>
            </a:extLst>
          </p:cNvPr>
          <p:cNvSpPr/>
          <p:nvPr/>
        </p:nvSpPr>
        <p:spPr>
          <a:xfrm>
            <a:off x="4046753" y="250267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E7A0-9CC6-471F-98DE-BA6A3EC8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0" y="3231850"/>
            <a:ext cx="8496300" cy="1447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D2F4C-7706-47D2-A661-43F58F5393B5}"/>
              </a:ext>
            </a:extLst>
          </p:cNvPr>
          <p:cNvSpPr/>
          <p:nvPr/>
        </p:nvSpPr>
        <p:spPr>
          <a:xfrm rot="17961268">
            <a:off x="372916" y="4659035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6C3C00-2A59-47A0-9F92-A78FEB08D3BA}"/>
              </a:ext>
            </a:extLst>
          </p:cNvPr>
          <p:cNvSpPr/>
          <p:nvPr/>
        </p:nvSpPr>
        <p:spPr>
          <a:xfrm rot="20873767">
            <a:off x="96800" y="4201034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D57520-78EF-4684-8C66-DCBE77BDB1F8}"/>
              </a:ext>
            </a:extLst>
          </p:cNvPr>
          <p:cNvSpPr/>
          <p:nvPr/>
        </p:nvSpPr>
        <p:spPr>
          <a:xfrm rot="711791">
            <a:off x="48221" y="3748973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051E3B-3586-4030-8F09-C5489BCF5A63}"/>
              </a:ext>
            </a:extLst>
          </p:cNvPr>
          <p:cNvSpPr/>
          <p:nvPr/>
        </p:nvSpPr>
        <p:spPr>
          <a:xfrm rot="3715152">
            <a:off x="262980" y="3060413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-126149" y="-373456"/>
            <a:ext cx="45720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UMAP Reduced,</a:t>
            </a:r>
            <a:br>
              <a:rPr lang="en" sz="3200" b="1" dirty="0"/>
            </a:br>
            <a:r>
              <a:rPr lang="en" sz="3200" b="1" dirty="0"/>
              <a:t>K-Means Clustered</a:t>
            </a:r>
            <a:endParaRPr sz="3200" b="1"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320811" y="633457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Parameters</a:t>
            </a:r>
            <a:r>
              <a:rPr lang="en-US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clusters: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metrics: Euclidean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Silhouette Score</a:t>
            </a:r>
            <a:r>
              <a:rPr lang="en-US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clusters: 0.6202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clusters: 0.4259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clusters: 0.4057</a:t>
            </a:r>
          </a:p>
        </p:txBody>
      </p:sp>
      <p:sp>
        <p:nvSpPr>
          <p:cNvPr id="188" name="Google Shape;188;p36"/>
          <p:cNvSpPr txBox="1"/>
          <p:nvPr/>
        </p:nvSpPr>
        <p:spPr>
          <a:xfrm>
            <a:off x="4824300" y="4644917"/>
            <a:ext cx="4319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Figure 7.  UMAP – K-means </a:t>
            </a:r>
            <a:r>
              <a:rPr lang="en" sz="13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luster characteristics</a:t>
            </a:r>
            <a:endParaRPr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F62E9-4FB7-4B25-8F62-8FA66652360D}"/>
              </a:ext>
            </a:extLst>
          </p:cNvPr>
          <p:cNvSpPr txBox="1"/>
          <p:nvPr/>
        </p:nvSpPr>
        <p:spPr>
          <a:xfrm>
            <a:off x="4698150" y="127618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Cluster zero: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danceability and liveness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 and  slightly lower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one: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danceability, energy, loudness, tempo 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</a:t>
            </a:r>
            <a:r>
              <a:rPr lang="en-US" sz="1200" dirty="0" err="1">
                <a:solidFill>
                  <a:schemeClr val="bg1"/>
                </a:solidFill>
              </a:rPr>
              <a:t>speechiness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instrumentalness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Pop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two: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danceability, energy, and popularity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acoustics, duration, and instrumental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Classical</a:t>
            </a:r>
          </a:p>
          <a:p>
            <a:pPr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</a:rPr>
              <a:t>Cluster three: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Low acoustics and instrumentals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High energy, danceability, and </a:t>
            </a:r>
            <a:r>
              <a:rPr lang="en-US" sz="1200" dirty="0" err="1">
                <a:solidFill>
                  <a:schemeClr val="bg1"/>
                </a:solidFill>
              </a:rPr>
              <a:t>speechiness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Possibly </a:t>
            </a:r>
            <a:r>
              <a:rPr lang="en-US" sz="1200" b="1" dirty="0">
                <a:solidFill>
                  <a:schemeClr val="bg1"/>
                </a:solidFill>
              </a:rPr>
              <a:t>Rap/Hip-Hop/Pop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2B6C51B-AF3F-47E3-97EC-856E4809F03C}"/>
              </a:ext>
            </a:extLst>
          </p:cNvPr>
          <p:cNvSpPr/>
          <p:nvPr/>
        </p:nvSpPr>
        <p:spPr>
          <a:xfrm>
            <a:off x="4073336" y="390046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09083E9-6B74-4B3C-BCF8-19E3894AF2DC}"/>
              </a:ext>
            </a:extLst>
          </p:cNvPr>
          <p:cNvSpPr/>
          <p:nvPr/>
        </p:nvSpPr>
        <p:spPr>
          <a:xfrm>
            <a:off x="4054504" y="1159982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FC6FA5-063D-4310-A145-4C76B9E51C16}"/>
              </a:ext>
            </a:extLst>
          </p:cNvPr>
          <p:cNvSpPr/>
          <p:nvPr/>
        </p:nvSpPr>
        <p:spPr>
          <a:xfrm>
            <a:off x="4026460" y="1880367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509A0ED-967F-4DC8-AB3F-B7EA855E44BE}"/>
              </a:ext>
            </a:extLst>
          </p:cNvPr>
          <p:cNvSpPr/>
          <p:nvPr/>
        </p:nvSpPr>
        <p:spPr>
          <a:xfrm>
            <a:off x="4046753" y="2502673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E7A0-9CC6-471F-98DE-BA6A3EC8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0" y="3231850"/>
            <a:ext cx="8496300" cy="1447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9D2F4C-7706-47D2-A661-43F58F5393B5}"/>
              </a:ext>
            </a:extLst>
          </p:cNvPr>
          <p:cNvSpPr/>
          <p:nvPr/>
        </p:nvSpPr>
        <p:spPr>
          <a:xfrm rot="17961268">
            <a:off x="372916" y="4659035"/>
            <a:ext cx="601540" cy="2952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6C3C00-2A59-47A0-9F92-A78FEB08D3BA}"/>
              </a:ext>
            </a:extLst>
          </p:cNvPr>
          <p:cNvSpPr/>
          <p:nvPr/>
        </p:nvSpPr>
        <p:spPr>
          <a:xfrm rot="20873767">
            <a:off x="96800" y="4201034"/>
            <a:ext cx="601540" cy="295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FD57520-78EF-4684-8C66-DCBE77BDB1F8}"/>
              </a:ext>
            </a:extLst>
          </p:cNvPr>
          <p:cNvSpPr/>
          <p:nvPr/>
        </p:nvSpPr>
        <p:spPr>
          <a:xfrm rot="711791">
            <a:off x="48221" y="3748973"/>
            <a:ext cx="601540" cy="29525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051E3B-3586-4030-8F09-C5489BCF5A63}"/>
              </a:ext>
            </a:extLst>
          </p:cNvPr>
          <p:cNvSpPr/>
          <p:nvPr/>
        </p:nvSpPr>
        <p:spPr>
          <a:xfrm rot="3715152">
            <a:off x="262980" y="3060413"/>
            <a:ext cx="601540" cy="29525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7B257-DD26-43A7-AB73-41DD28963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A8377-F47C-4E4D-B1F7-D060C17958F7}"/>
              </a:ext>
            </a:extLst>
          </p:cNvPr>
          <p:cNvSpPr txBox="1"/>
          <p:nvPr/>
        </p:nvSpPr>
        <p:spPr>
          <a:xfrm>
            <a:off x="3453975" y="4663217"/>
            <a:ext cx="594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</a:t>
            </a:r>
            <a:r>
              <a:rPr lang="en-US" dirty="0"/>
              <a:t>: Determining number of clusters via elbow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7F634-151B-40E3-B294-55776A0C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38" y="457201"/>
            <a:ext cx="5819639" cy="3950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51F01-2768-4717-ABE7-451EA271874D}"/>
              </a:ext>
            </a:extLst>
          </p:cNvPr>
          <p:cNvSpPr txBox="1"/>
          <p:nvPr/>
        </p:nvSpPr>
        <p:spPr>
          <a:xfrm>
            <a:off x="240632" y="1279088"/>
            <a:ext cx="2774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was produced from the UMAP reduced, K-means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Chose to go with four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brings the SSD below 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60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82929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lvl="0" algn="ctr" rtl="0">
              <a:spcBef>
                <a:spcPts val="1600"/>
              </a:spcBef>
              <a:spcAft>
                <a:spcPts val="0"/>
              </a:spcAft>
            </a:pPr>
            <a:r>
              <a:rPr lang="en-US" sz="3200" dirty="0"/>
              <a:t>Where to go from here?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Improved data sets with better genre classification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Use this to generate suggestions  </a:t>
            </a:r>
            <a:endParaRPr sz="3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98" name="Google Shape;2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Why cluster music data? </a:t>
            </a:r>
            <a:r>
              <a:rPr lang="en-US" sz="3600" dirty="0"/>
              <a:t> </a:t>
            </a:r>
            <a:endParaRPr sz="3600" dirty="0"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30413" y="977540"/>
            <a:ext cx="8587379" cy="3970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The motivation:</a:t>
            </a:r>
            <a:r>
              <a:rPr lang="en" sz="2400" dirty="0"/>
              <a:t>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Practice my new </a:t>
            </a:r>
            <a:r>
              <a:rPr lang="en" sz="2400" b="1" dirty="0"/>
              <a:t>data</a:t>
            </a:r>
            <a:r>
              <a:rPr lang="en" sz="2400" dirty="0"/>
              <a:t> </a:t>
            </a:r>
            <a:r>
              <a:rPr lang="en" sz="2400" b="1" dirty="0"/>
              <a:t>science</a:t>
            </a:r>
            <a:r>
              <a:rPr lang="en" sz="2400" dirty="0"/>
              <a:t> skills, </a:t>
            </a:r>
            <a:r>
              <a:rPr lang="en-US" sz="2400" dirty="0"/>
              <a:t>see if genres can be grouped with a ML model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Interesting, important, and worth knowing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The data: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Music: Data for 170K+ songs from Spotify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Music Descripters: Acousticness, speechiness, liveness, instumentalness, energy, loudness,  key, mode, etc.</a:t>
            </a:r>
            <a:endParaRPr sz="2000"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82929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The End</a:t>
            </a:r>
            <a:endParaRPr sz="3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98" name="Google Shape;2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2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122842" y="223899"/>
            <a:ext cx="8690708" cy="4439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>
              <a:spcBef>
                <a:spcPts val="1600"/>
              </a:spcBef>
              <a:spcAft>
                <a:spcPts val="1600"/>
              </a:spcAft>
            </a:pPr>
            <a:r>
              <a:rPr lang="en-US" sz="2000" b="1" dirty="0"/>
              <a:t>I’m open to suggestions!</a:t>
            </a:r>
            <a:endParaRPr lang="en-US" sz="1600" b="1" dirty="0"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4A913-A6CC-4779-B331-00D45CC9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08" y="1037339"/>
            <a:ext cx="3826880" cy="2372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7DF1C-80C5-41B6-9DE7-FB63A01B1BDD}"/>
              </a:ext>
            </a:extLst>
          </p:cNvPr>
          <p:cNvSpPr txBox="1"/>
          <p:nvPr/>
        </p:nvSpPr>
        <p:spPr>
          <a:xfrm>
            <a:off x="358712" y="4663217"/>
            <a:ext cx="821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Source: https://shadybeach.org/suggestion-box/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D8498-91A1-42FE-9359-1147410A5BF2}"/>
              </a:ext>
            </a:extLst>
          </p:cNvPr>
          <p:cNvSpPr txBox="1"/>
          <p:nvPr/>
        </p:nvSpPr>
        <p:spPr>
          <a:xfrm>
            <a:off x="5159312" y="2443558"/>
            <a:ext cx="3654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Did the critics review boost sales, or did the critic’s review come after the boosted sales?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0DB2-3EB1-4727-9B9E-F1A0A684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4" y="1037339"/>
            <a:ext cx="7952975" cy="3012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336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300" b="1" dirty="0"/>
              <a:t>How important is a good recommendation?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“Judging by Amazon’s success, the recommendation system works. The company reported a 29% sales increase to $12.83 billion during its second fiscal quarter, up from $9.9 billion during the same time last year. A lot of that growth arguably has to do with the way Amazon has integrated recommendations into nearly every part of the purchasing process…”</a:t>
            </a:r>
            <a:br>
              <a:rPr lang="en-US" sz="2300" dirty="0"/>
            </a:br>
            <a:br>
              <a:rPr lang="en-US" sz="2300" dirty="0"/>
            </a:br>
            <a:endParaRPr lang="en-US" sz="2300" dirty="0"/>
          </a:p>
        </p:txBody>
      </p:sp>
      <p:sp>
        <p:nvSpPr>
          <p:cNvPr id="130" name="Google Shape;1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2E3D-1C62-4E81-8B03-3A59A7FA2A53}"/>
              </a:ext>
            </a:extLst>
          </p:cNvPr>
          <p:cNvSpPr txBox="1"/>
          <p:nvPr/>
        </p:nvSpPr>
        <p:spPr>
          <a:xfrm>
            <a:off x="549254" y="4706128"/>
            <a:ext cx="804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https://rejoiner.com/resources/amazon-recommendations-secret-selling-online/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487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400" b="1" dirty="0"/>
              <a:t>How well does this data cluster?</a:t>
            </a:r>
            <a:endParaRPr sz="20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400" b="1" dirty="0"/>
              <a:t>What data is used? What other data could be used?</a:t>
            </a:r>
            <a:endParaRPr sz="44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 </a:t>
            </a:r>
            <a:endParaRPr sz="4400" dirty="0"/>
          </a:p>
        </p:txBody>
      </p:sp>
      <p:sp>
        <p:nvSpPr>
          <p:cNvPr id="144" name="Google Shape;1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</a:t>
            </a:r>
            <a:endParaRPr sz="2200"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962149"/>
            <a:ext cx="4818353" cy="397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Search for data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1600" dirty="0"/>
              <a:t>Found some open-source data at Kaggle.com provided by </a:t>
            </a:r>
            <a:r>
              <a:rPr lang="en-US" sz="1600" dirty="0" err="1"/>
              <a:t>Yamac</a:t>
            </a:r>
            <a:r>
              <a:rPr lang="en-US" sz="1600" dirty="0"/>
              <a:t> </a:t>
            </a:r>
            <a:r>
              <a:rPr lang="en-US" sz="1600" dirty="0" err="1"/>
              <a:t>Eren</a:t>
            </a:r>
            <a:r>
              <a:rPr lang="en-US" sz="1600" dirty="0"/>
              <a:t> Ay </a:t>
            </a:r>
            <a:r>
              <a:rPr lang="en" sz="1600" dirty="0"/>
              <a:t>using the Spotify API</a:t>
            </a:r>
          </a:p>
          <a:p>
            <a:pPr indent="-381000">
              <a:buSzPts val="2400"/>
              <a:buChar char="○"/>
            </a:pPr>
            <a:r>
              <a:rPr lang="en-US" sz="2800" dirty="0"/>
              <a:t>Exploring and Cleaning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1600" dirty="0"/>
              <a:t>Data rarely comes in ideal shape and never comes conveniently pre-arranged just for you. </a:t>
            </a:r>
            <a:endParaRPr sz="16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1600" dirty="0"/>
              <a:t>What to do about missing data?</a:t>
            </a:r>
          </a:p>
          <a:p>
            <a:pPr lvl="2" indent="-381000">
              <a:spcBef>
                <a:spcPts val="0"/>
              </a:spcBef>
              <a:buSzPts val="2400"/>
              <a:buChar char="○"/>
            </a:pPr>
            <a:r>
              <a:rPr lang="en-US" sz="1600" dirty="0"/>
              <a:t>Drop it or fill it in?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1600" dirty="0"/>
              <a:t>Preparation for the model. </a:t>
            </a:r>
          </a:p>
          <a:p>
            <a:pPr lvl="2" indent="-381000">
              <a:spcBef>
                <a:spcPts val="0"/>
              </a:spcBef>
              <a:buSzPts val="2400"/>
              <a:buChar char="○"/>
            </a:pPr>
            <a:r>
              <a:rPr lang="en-US" sz="1600" dirty="0"/>
              <a:t>Encoding, and scaling.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D58E7-4DD6-4D55-BB25-318E855A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53" y="1116644"/>
            <a:ext cx="3742824" cy="1057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AD531-CE92-47D2-9DD1-33B286A1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710" y="2988098"/>
            <a:ext cx="1339545" cy="1675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F18AE-E142-43C8-84B4-4E640E66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912" y="2291093"/>
            <a:ext cx="1461727" cy="25280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 cont’d...</a:t>
            </a:r>
            <a:endParaRPr sz="2200"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311700" y="962150"/>
            <a:ext cx="4906800" cy="3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Getting a feel for the data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Preliminary visualization:</a:t>
            </a:r>
            <a:endParaRPr sz="2400"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dirty="0"/>
              <a:t>Distributions</a:t>
            </a: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 dirty="0"/>
              <a:t>Scatterplots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What Tools Should I Use?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Determine </a:t>
            </a:r>
            <a:r>
              <a:rPr lang="en-US" sz="2400" dirty="0"/>
              <a:t>models to use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Which </a:t>
            </a:r>
            <a:r>
              <a:rPr lang="en-US" sz="2400" dirty="0"/>
              <a:t>model best fits the goal of this project.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75" y="1110375"/>
            <a:ext cx="3006250" cy="29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49300" y="207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Research: </a:t>
            </a:r>
            <a:r>
              <a:rPr lang="en" sz="2200"/>
              <a:t>A brief “play-by-play” cont’d...</a:t>
            </a:r>
            <a:endParaRPr sz="2200"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1"/>
          </p:nvPr>
        </p:nvSpPr>
        <p:spPr>
          <a:xfrm>
            <a:off x="311700" y="962150"/>
            <a:ext cx="4906800" cy="3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Apply clustering methods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 dirty="0"/>
              <a:t>Tuning Parameters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 dirty="0"/>
              <a:t>Visualize the results, incorporate them into an explanation that is relatable, and form a final conclusion.</a:t>
            </a:r>
            <a:endParaRPr sz="2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172" name="Google Shape;17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98FB2-5CE6-4491-A522-14F639A2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22" y="839972"/>
            <a:ext cx="2763136" cy="2763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95322A-55B3-4B38-8D60-EE7DF7BAAA0C}"/>
              </a:ext>
            </a:extLst>
          </p:cNvPr>
          <p:cNvSpPr txBox="1"/>
          <p:nvPr/>
        </p:nvSpPr>
        <p:spPr>
          <a:xfrm>
            <a:off x="249300" y="4533597"/>
            <a:ext cx="807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Source: https://www.123rf.com/photo_124220354_stock-vector-finish-banner-symbol-of-championship-successful-racing-symbol-finish-line-flat-design-eps-10-.html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methods</a:t>
            </a:r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method I chose, and why I chose them.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2"/>
          </p:nvPr>
        </p:nvSpPr>
        <p:spPr>
          <a:xfrm>
            <a:off x="4909808" y="623850"/>
            <a:ext cx="3837000" cy="3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K-Means Clustering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Gaussian Mixture Clustering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DBSCAN</a:t>
            </a:r>
          </a:p>
        </p:txBody>
      </p:sp>
      <p:sp>
        <p:nvSpPr>
          <p:cNvPr id="180" name="Google Shape;18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4849</TotalTime>
  <Words>1106</Words>
  <Application>Microsoft Office PowerPoint</Application>
  <PresentationFormat>On-screen Show (16:9)</PresentationFormat>
  <Paragraphs>237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Proxima Nova</vt:lpstr>
      <vt:lpstr>Wingdings</vt:lpstr>
      <vt:lpstr>Courier New</vt:lpstr>
      <vt:lpstr>Arial</vt:lpstr>
      <vt:lpstr>Spearmint</vt:lpstr>
      <vt:lpstr>Clustering Music from Spotify</vt:lpstr>
      <vt:lpstr>Why cluster music data?  </vt:lpstr>
      <vt:lpstr>PowerPoint Presentation</vt:lpstr>
      <vt:lpstr>How important is a good recommendation?  “Judging by Amazon’s success, the recommendation system works. The company reported a 29% sales increase to $12.83 billion during its second fiscal quarter, up from $9.9 billion during the same time last year. A lot of that growth arguably has to do with the way Amazon has integrated recommendations into nearly every part of the purchasing process…”  </vt:lpstr>
      <vt:lpstr>How well does this data cluster?  What data is used? What other data could be used?  </vt:lpstr>
      <vt:lpstr>Research: A brief “play-by-play”</vt:lpstr>
      <vt:lpstr>Research: A brief “play-by-play” cont’d...</vt:lpstr>
      <vt:lpstr>Research: A brief “play-by-play” cont’d...</vt:lpstr>
      <vt:lpstr>My methods</vt:lpstr>
      <vt:lpstr>My methods</vt:lpstr>
      <vt:lpstr>Evaluating Dimensional Reduction</vt:lpstr>
      <vt:lpstr>K-Means Clustering</vt:lpstr>
      <vt:lpstr>PowerPoint Presentation</vt:lpstr>
      <vt:lpstr>Guassian Mixture Clustering</vt:lpstr>
      <vt:lpstr>PowerPoint Presentation</vt:lpstr>
      <vt:lpstr>PCA Reduced, K-Means Clustered</vt:lpstr>
      <vt:lpstr>UMAP Reduced, K-Means Clustered</vt:lpstr>
      <vt:lpstr>PowerPoint Presentation</vt:lpstr>
      <vt:lpstr> Where to go from here?  Improved data sets with better genre classification  Use this to generate suggestions     </vt:lpstr>
      <vt:lpstr> The End Questions?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COVID-19 Deaths Reported by Age Group</dc:title>
  <dc:creator>Chris Clegg</dc:creator>
  <cp:lastModifiedBy>Chris Clegg</cp:lastModifiedBy>
  <cp:revision>74</cp:revision>
  <dcterms:modified xsi:type="dcterms:W3CDTF">2021-02-05T01:20:00Z</dcterms:modified>
</cp:coreProperties>
</file>